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310" r:id="rId3"/>
    <p:sldId id="286" r:id="rId4"/>
    <p:sldId id="285" r:id="rId5"/>
    <p:sldId id="290" r:id="rId6"/>
    <p:sldId id="287" r:id="rId7"/>
    <p:sldId id="284" r:id="rId8"/>
    <p:sldId id="288" r:id="rId9"/>
    <p:sldId id="289" r:id="rId10"/>
    <p:sldId id="292" r:id="rId11"/>
    <p:sldId id="294" r:id="rId12"/>
    <p:sldId id="297" r:id="rId13"/>
    <p:sldId id="301" r:id="rId14"/>
    <p:sldId id="295" r:id="rId15"/>
    <p:sldId id="302" r:id="rId16"/>
    <p:sldId id="299" r:id="rId17"/>
    <p:sldId id="304" r:id="rId18"/>
    <p:sldId id="306" r:id="rId19"/>
    <p:sldId id="305" r:id="rId20"/>
    <p:sldId id="307" r:id="rId21"/>
    <p:sldId id="291" r:id="rId22"/>
    <p:sldId id="308" r:id="rId23"/>
    <p:sldId id="309" r:id="rId24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6B73"/>
    <a:srgbClr val="D8262E"/>
    <a:srgbClr val="008080"/>
    <a:srgbClr val="F8B36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EDB21-24FC-4453-A6C7-98B98659438C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02F16-5BC6-44D9-9245-9318D19BC0E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3447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02F16-5BC6-44D9-9245-9318D19BC0E6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872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02F16-5BC6-44D9-9245-9318D19BC0E6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600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85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751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376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356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39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804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5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7823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3285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539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847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90A20-B579-4867-A978-302ADC54A8A4}" type="datetimeFigureOut">
              <a:rPr lang="fr-BE" smtClean="0"/>
              <a:t>27-01-23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46087-F962-467C-8CEF-A0B21BB481D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758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sphere.rhizosphere.b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hizosph&#232;re.b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8Lt6zmkzwH8?feature=oembed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4920" y="3966021"/>
            <a:ext cx="9144000" cy="466831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Présentation actualisée le 25 janvier 2023</a:t>
            </a:r>
          </a:p>
          <a:p>
            <a:endParaRPr lang="fr-BE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22" y="1819923"/>
            <a:ext cx="11112490" cy="222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93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Comment ça marche ?</a:t>
            </a:r>
            <a:endParaRPr lang="fr-BE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99120"/>
            <a:ext cx="10515600" cy="329634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Nous vous donnons un accès en tant que </a:t>
            </a:r>
            <a:r>
              <a:rPr lang="fr-FR" b="1" dirty="0" err="1">
                <a:latin typeface="Palatino Linotype" panose="02040502050505030304" pitchFamily="18" charset="0"/>
              </a:rPr>
              <a:t>référent.e</a:t>
            </a:r>
            <a:r>
              <a:rPr lang="fr-FR" b="1" dirty="0">
                <a:latin typeface="Palatino Linotype" panose="02040502050505030304" pitchFamily="18" charset="0"/>
              </a:rPr>
              <a:t> du projet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Vous vous connectez sur </a:t>
            </a:r>
            <a:r>
              <a:rPr lang="fr-FR" dirty="0">
                <a:solidFill>
                  <a:srgbClr val="C00000"/>
                </a:solidFill>
                <a:latin typeface="Palatino Linotype" panose="02040502050505030304" pitchFamily="18" charset="0"/>
                <a:hlinkClick r:id="rId2"/>
              </a:rPr>
              <a:t>https://datasphere.rhizosphere.be</a:t>
            </a:r>
            <a:r>
              <a:rPr lang="fr-FR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fr-FR" dirty="0">
                <a:latin typeface="Palatino Linotype" panose="02040502050505030304" pitchFamily="18" charset="0"/>
              </a:rPr>
              <a:t>avec votre identifiant et votre mot de passe</a:t>
            </a:r>
          </a:p>
          <a:p>
            <a:pPr marL="0" indent="0">
              <a:buNone/>
            </a:pPr>
            <a:endParaRPr lang="fr-FR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fr-FR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fr-BE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102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Créer la page web du projet </a:t>
            </a: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qui s’affichera sur </a:t>
            </a:r>
            <a:r>
              <a:rPr lang="fr-FR" sz="4800" dirty="0">
                <a:solidFill>
                  <a:srgbClr val="C00000"/>
                </a:solidFill>
                <a:latin typeface="Palatino Linotype" panose="02040502050505030304" pitchFamily="18" charset="0"/>
                <a:hlinkClick r:id="rId2"/>
              </a:rPr>
              <a:t>www.rhizosphère.</a:t>
            </a:r>
            <a:r>
              <a:rPr lang="fr-FR" sz="4800" dirty="0">
                <a:latin typeface="Palatino Linotype" panose="02040502050505030304" pitchFamily="18" charset="0"/>
                <a:hlinkClick r:id="rId2"/>
              </a:rPr>
              <a:t>be</a:t>
            </a:r>
            <a:endParaRPr lang="fr-FR" sz="4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fr-BE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955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486" y="132522"/>
            <a:ext cx="10524818" cy="685800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7036905" y="2959413"/>
            <a:ext cx="2822712" cy="108198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Palatino Linotype" panose="02040502050505030304" pitchFamily="18" charset="0"/>
              </a:rPr>
              <a:t>Astuce. </a:t>
            </a:r>
            <a:r>
              <a:rPr lang="fr-FR" sz="1000" dirty="0">
                <a:latin typeface="Palatino Linotype" panose="02040502050505030304" pitchFamily="18" charset="0"/>
              </a:rPr>
              <a:t>Au fur et à mesure que vous complétez les données, allez voir ce que cela donne sur ww.rhizosphere.b</a:t>
            </a:r>
            <a:r>
              <a:rPr lang="fr-FR" sz="1200" dirty="0">
                <a:latin typeface="Palatino Linotype" panose="02040502050505030304" pitchFamily="18" charset="0"/>
              </a:rPr>
              <a:t>e. </a:t>
            </a:r>
            <a:endParaRPr lang="fr-BE" sz="1200" dirty="0">
              <a:latin typeface="Palatino Linotype" panose="02040502050505030304" pitchFamily="18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9773477" y="549965"/>
            <a:ext cx="1186070" cy="2892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2544420" y="788505"/>
            <a:ext cx="483702" cy="291547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972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4675"/>
            <a:ext cx="12192000" cy="57086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2517"/>
            <a:ext cx="12192000" cy="5708650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2832462" y="1201053"/>
            <a:ext cx="1658" cy="160610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3451993" y="1204294"/>
            <a:ext cx="4" cy="182548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3965235" y="1225434"/>
            <a:ext cx="9949" cy="102704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4481796" y="1283337"/>
            <a:ext cx="6626" cy="518883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249558" y="3317653"/>
            <a:ext cx="1089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Palatino Linotype" panose="02040502050505030304" pitchFamily="18" charset="0"/>
              </a:rPr>
              <a:t>Introduire les adresses du projet</a:t>
            </a:r>
            <a:endParaRPr lang="fr-BE" sz="1000" dirty="0">
              <a:latin typeface="Palatino Linotype" panose="0204050205050503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145733" y="3425687"/>
            <a:ext cx="1089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Palatino Linotype" panose="02040502050505030304" pitchFamily="18" charset="0"/>
              </a:rPr>
              <a:t>Introduire valeurs, domaines, tags</a:t>
            </a:r>
            <a:endParaRPr lang="fr-BE" sz="1000" dirty="0">
              <a:latin typeface="Palatino Linotype" panose="02040502050505030304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646002" y="2903235"/>
            <a:ext cx="1089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Palatino Linotype" panose="02040502050505030304" pitchFamily="18" charset="0"/>
              </a:rPr>
              <a:t>Introduire </a:t>
            </a:r>
          </a:p>
          <a:p>
            <a:r>
              <a:rPr lang="fr-FR" sz="1000" dirty="0">
                <a:latin typeface="Palatino Linotype" panose="02040502050505030304" pitchFamily="18" charset="0"/>
              </a:rPr>
              <a:t>une galerie d’images</a:t>
            </a:r>
            <a:endParaRPr lang="fr-BE" sz="1000" dirty="0">
              <a:latin typeface="Palatino Linotype" panose="0204050205050503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45662" y="2253158"/>
            <a:ext cx="1089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Palatino Linotype" panose="02040502050505030304" pitchFamily="18" charset="0"/>
              </a:rPr>
              <a:t>Gérer agenda ou news qui s’affichent</a:t>
            </a:r>
            <a:endParaRPr lang="fr-BE" sz="1000" dirty="0">
              <a:latin typeface="Palatino Linotype" panose="02040502050505030304" pitchFamily="18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 flipV="1">
            <a:off x="2136724" y="1201053"/>
            <a:ext cx="26508" cy="325009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681371" y="4903481"/>
            <a:ext cx="1089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Palatino Linotype" panose="02040502050505030304" pitchFamily="18" charset="0"/>
              </a:rPr>
              <a:t>Voir les contacts du projets</a:t>
            </a:r>
            <a:endParaRPr lang="fr-BE" sz="1000" dirty="0">
              <a:latin typeface="Palatino Linotype" panose="0204050205050503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79302" y="3908171"/>
            <a:ext cx="2822712" cy="60590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Palatino Linotype" panose="02040502050505030304" pitchFamily="18" charset="0"/>
              </a:rPr>
              <a:t>Conseils. </a:t>
            </a:r>
            <a:r>
              <a:rPr lang="fr-FR" sz="1000" dirty="0">
                <a:latin typeface="Palatino Linotype" panose="02040502050505030304" pitchFamily="18" charset="0"/>
              </a:rPr>
              <a:t>Etre assez sélectif dans les domaines et les tags</a:t>
            </a:r>
            <a:endParaRPr lang="fr-BE" sz="12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962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Gérer les contacts </a:t>
            </a: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dans la </a:t>
            </a:r>
            <a:r>
              <a:rPr lang="fr-FR" sz="4800" dirty="0" err="1">
                <a:solidFill>
                  <a:srgbClr val="296B73"/>
                </a:solidFill>
                <a:latin typeface="Palatino Linotype" panose="02040502050505030304" pitchFamily="18" charset="0"/>
              </a:rPr>
              <a:t>Datasphère</a:t>
            </a:r>
            <a:endParaRPr lang="fr-FR" sz="4800" dirty="0">
              <a:solidFill>
                <a:srgbClr val="296B73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endParaRPr lang="fr-BE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67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C00000"/>
                </a:solidFill>
                <a:latin typeface="Palatino Linotype" panose="02040502050505030304" pitchFamily="18" charset="0"/>
              </a:rPr>
              <a:t>Gérer vos campagnes</a:t>
            </a:r>
          </a:p>
          <a:p>
            <a:pPr marL="0" indent="0" algn="ctr">
              <a:buNone/>
            </a:pPr>
            <a:endParaRPr lang="fr-FR" sz="4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endParaRPr lang="fr-BE" dirty="0">
              <a:latin typeface="Palatino Linotype" panose="0204050205050503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1" y="0"/>
            <a:ext cx="119951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2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03" y="0"/>
            <a:ext cx="11995197" cy="6858000"/>
          </a:xfrm>
          <a:prstGeom prst="rect">
            <a:avLst/>
          </a:prstGeom>
        </p:spPr>
      </p:pic>
      <p:cxnSp>
        <p:nvCxnSpPr>
          <p:cNvPr id="3" name="Connecteur droit avec flèche 2"/>
          <p:cNvCxnSpPr/>
          <p:nvPr/>
        </p:nvCxnSpPr>
        <p:spPr>
          <a:xfrm flipH="1" flipV="1">
            <a:off x="2862473" y="934280"/>
            <a:ext cx="344554" cy="377686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6516210" y="1914227"/>
            <a:ext cx="4106886" cy="1514773"/>
          </a:xfrm>
          <a:prstGeom prst="ellipse">
            <a:avLst/>
          </a:prstGeom>
          <a:solidFill>
            <a:srgbClr val="296B73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RGPD</a:t>
            </a:r>
            <a:r>
              <a:rPr lang="fr-FR" sz="16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. </a:t>
            </a:r>
            <a:r>
              <a:rPr lang="fr-FR" sz="1600" dirty="0">
                <a:solidFill>
                  <a:schemeClr val="bg1"/>
                </a:solidFill>
                <a:latin typeface="Palatino Linotype" panose="02040502050505030304" pitchFamily="18" charset="0"/>
              </a:rPr>
              <a:t>Tous les contacts reçoivent un mail et acceptent d’être Support-sphère de votre projet</a:t>
            </a:r>
            <a:endParaRPr lang="fr-BE" sz="16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976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2790" y="2429307"/>
            <a:ext cx="10515600" cy="13437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r-FR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6900" dirty="0">
                <a:solidFill>
                  <a:srgbClr val="296B73"/>
                </a:solidFill>
                <a:latin typeface="Palatino Linotype" panose="02040502050505030304" pitchFamily="18" charset="0"/>
              </a:rPr>
              <a:t>Gérer des campagnes</a:t>
            </a: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 </a:t>
            </a:r>
            <a:endParaRPr lang="fr-BE" dirty="0">
              <a:solidFill>
                <a:srgbClr val="296B73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381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486" y="132522"/>
            <a:ext cx="10524818" cy="6858000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 flipV="1">
            <a:off x="338048" y="2210541"/>
            <a:ext cx="621438" cy="33735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2095131" y="3561523"/>
            <a:ext cx="3542189" cy="779658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545456" y="3730197"/>
            <a:ext cx="4006917" cy="173116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SzPct val="75000"/>
              <a:buFont typeface="Wingdings" panose="05000000000000000000" pitchFamily="2" charset="2"/>
              <a:buChar char="§"/>
            </a:pPr>
            <a:r>
              <a:rPr lang="fr-FR" sz="12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Palatino Linotype" panose="02040502050505030304" pitchFamily="18" charset="0"/>
              </a:rPr>
              <a:t>Astuce. </a:t>
            </a:r>
            <a:r>
              <a:rPr lang="fr-FR" sz="1000" b="1" dirty="0">
                <a:latin typeface="Palatino Linotype" panose="02040502050505030304" pitchFamily="18" charset="0"/>
              </a:rPr>
              <a:t>Une bonne classification aide le </a:t>
            </a:r>
            <a:r>
              <a:rPr lang="fr-FR" sz="1000" b="1" dirty="0" err="1">
                <a:latin typeface="Palatino Linotype" panose="02040502050505030304" pitchFamily="18" charset="0"/>
              </a:rPr>
              <a:t>matching</a:t>
            </a:r>
            <a:r>
              <a:rPr lang="fr-FR" sz="1000" b="1" dirty="0">
                <a:latin typeface="Palatino Linotype" panose="02040502050505030304" pitchFamily="18" charset="0"/>
              </a:rPr>
              <a:t> </a:t>
            </a:r>
            <a:r>
              <a:rPr lang="fr-FR" sz="1000" dirty="0">
                <a:latin typeface="Palatino Linotype" panose="02040502050505030304" pitchFamily="18" charset="0"/>
              </a:rPr>
              <a:t>: donner du temps bénévole; </a:t>
            </a:r>
            <a:r>
              <a:rPr lang="fr-FR" sz="1000" dirty="0" err="1">
                <a:latin typeface="Palatino Linotype" panose="02040502050505030304" pitchFamily="18" charset="0"/>
              </a:rPr>
              <a:t>etre</a:t>
            </a:r>
            <a:r>
              <a:rPr lang="fr-FR" sz="1000" dirty="0">
                <a:latin typeface="Palatino Linotype" panose="02040502050505030304" pitchFamily="18" charset="0"/>
              </a:rPr>
              <a:t> un relais; proposer du savoir-faire; offrir un service; prêter du matériel; donner du matériel: et les trucs les plus fous</a:t>
            </a:r>
          </a:p>
          <a:p>
            <a:endParaRPr lang="fr-BE" sz="1200" dirty="0">
              <a:latin typeface="Palatino Linotype" panose="02040502050505030304" pitchFamily="18" charset="0"/>
            </a:endParaRP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312112" y="4021586"/>
            <a:ext cx="621438" cy="33735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001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Les parties prenantes seront</a:t>
            </a: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alertées sur le </a:t>
            </a:r>
            <a:r>
              <a:rPr lang="fr-FR" sz="4800" dirty="0" err="1">
                <a:solidFill>
                  <a:srgbClr val="296B73"/>
                </a:solidFill>
                <a:latin typeface="Palatino Linotype" panose="02040502050505030304" pitchFamily="18" charset="0"/>
              </a:rPr>
              <a:t>matching</a:t>
            </a:r>
            <a:endParaRPr lang="fr-FR" sz="4800" dirty="0">
              <a:solidFill>
                <a:srgbClr val="296B73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rgbClr val="296B73"/>
                </a:solidFill>
                <a:latin typeface="Palatino Linotype" panose="02040502050505030304" pitchFamily="18" charset="0"/>
              </a:rPr>
              <a:t>d’offres et demandes</a:t>
            </a:r>
          </a:p>
        </p:txBody>
      </p:sp>
    </p:spTree>
    <p:extLst>
      <p:ext uri="{BB962C8B-B14F-4D97-AF65-F5344CB8AC3E}">
        <p14:creationId xmlns:p14="http://schemas.microsoft.com/office/powerpoint/2010/main" val="254293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édia en ligne 2" descr="Rhizosphere - Qui sommes nous ?">
            <a:hlinkClick r:id="" action="ppaction://media"/>
            <a:extLst>
              <a:ext uri="{FF2B5EF4-FFF2-40B4-BE49-F238E27FC236}">
                <a16:creationId xmlns:a16="http://schemas.microsoft.com/office/drawing/2014/main" xmlns="" id="{44452622-D9AA-0C3A-B70D-E99EC4F8824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3182" y="71307"/>
            <a:ext cx="11885636" cy="671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32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1"/>
          <p:cNvSpPr txBox="1">
            <a:spLocks/>
          </p:cNvSpPr>
          <p:nvPr/>
        </p:nvSpPr>
        <p:spPr>
          <a:xfrm>
            <a:off x="861134" y="2343233"/>
            <a:ext cx="9401452" cy="10835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C00000"/>
              </a:buClr>
              <a:buSzPct val="75000"/>
            </a:pPr>
            <a:r>
              <a:rPr lang="fr-FR" sz="6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Notre support de départ?</a:t>
            </a:r>
            <a:endParaRPr lang="fr-FR" sz="6000" dirty="0">
              <a:latin typeface="Palatino Linotype" panose="02040502050505030304" pitchFamily="18" charset="0"/>
            </a:endParaRPr>
          </a:p>
          <a:p>
            <a:pPr marL="342900" lvl="1" indent="-342900" algn="l">
              <a:spcBef>
                <a:spcPts val="1000"/>
              </a:spcBef>
              <a:buClr>
                <a:srgbClr val="C00000"/>
              </a:buClr>
              <a:buSzPct val="75000"/>
              <a:buFont typeface="Wingdings" panose="05000000000000000000" pitchFamily="2" charset="2"/>
              <a:buChar char="§"/>
            </a:pPr>
            <a:endParaRPr lang="fr-BE" sz="24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343704" y="3906175"/>
            <a:ext cx="66582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1 séance de présentation (individuelle ou collective) – 2h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1 séance d’aide à la mise en place - 2h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/>
              <a:t>1 séance d’ajustement quand les données sont introduites – 2h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952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1"/>
          <p:cNvSpPr txBox="1">
            <a:spLocks/>
          </p:cNvSpPr>
          <p:nvPr/>
        </p:nvSpPr>
        <p:spPr>
          <a:xfrm>
            <a:off x="3727749" y="2343233"/>
            <a:ext cx="4386442" cy="180469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C00000"/>
              </a:buClr>
              <a:buSzPct val="75000"/>
            </a:pPr>
            <a:r>
              <a:rPr lang="fr-FR" sz="6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Combien cela coûte ?</a:t>
            </a:r>
            <a:endParaRPr lang="fr-FR" sz="6000" dirty="0">
              <a:latin typeface="Palatino Linotype" panose="02040502050505030304" pitchFamily="18" charset="0"/>
            </a:endParaRPr>
          </a:p>
          <a:p>
            <a:pPr marL="342900" lvl="1" indent="-342900" algn="l">
              <a:spcBef>
                <a:spcPts val="1000"/>
              </a:spcBef>
              <a:buClr>
                <a:srgbClr val="C00000"/>
              </a:buClr>
              <a:buSzPct val="75000"/>
              <a:buFont typeface="Wingdings" panose="05000000000000000000" pitchFamily="2" charset="2"/>
              <a:buChar char="§"/>
            </a:pPr>
            <a:endParaRPr lang="fr-BE" sz="24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2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Tarif de la </a:t>
            </a:r>
            <a:r>
              <a:rPr lang="fr-FR" dirty="0" err="1"/>
              <a:t>Datasphère</a:t>
            </a:r>
            <a:r>
              <a:rPr lang="fr-FR" dirty="0"/>
              <a:t> – janvier 2023</a:t>
            </a:r>
            <a:endParaRPr lang="fr-BE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675635"/>
              </p:ext>
            </p:extLst>
          </p:nvPr>
        </p:nvGraphicFramePr>
        <p:xfrm>
          <a:off x="838200" y="1825625"/>
          <a:ext cx="10216549" cy="2856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99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6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7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06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0938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BE" sz="2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200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" dirty="0"/>
                        <a:t>En Promo</a:t>
                      </a:r>
                      <a:endParaRPr lang="fr-BE" sz="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Accès à la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Datasphère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 promo 2023</a:t>
                      </a:r>
                      <a:endParaRPr lang="fr-BE" sz="1400" b="0" kern="12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 promo 2023</a:t>
                      </a:r>
                      <a:endParaRPr lang="fr-BE" sz="1400" kern="12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 promo 2023</a:t>
                      </a:r>
                      <a:endParaRPr lang="fr-BE" sz="1400" kern="12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 promo 2023</a:t>
                      </a:r>
                      <a:endParaRPr lang="fr-BE" sz="1400" kern="12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528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Abo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annuel (dès année 2)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120 €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120 €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120 €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120 €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80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Helpdesk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baseline="0" dirty="0" err="1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Datasphère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‘dès année 2)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50 €/heure au-delà de 2 heures</a:t>
                      </a:r>
                      <a:endParaRPr lang="fr-BE" sz="1000" b="0" i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50 €/heure au-delà de 2 heures</a:t>
                      </a:r>
                      <a:endParaRPr lang="fr-BE" sz="1000" b="0" i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50 €/heure au-delà de 2 heures</a:t>
                      </a:r>
                      <a:endParaRPr lang="fr-BE" sz="1000" b="0" i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50 €/heure au-delà de 2 heures</a:t>
                      </a:r>
                      <a:endParaRPr lang="fr-BE" sz="1000" b="0" i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9557">
                <a:tc>
                  <a:txBody>
                    <a:bodyPr/>
                    <a:lstStyle/>
                    <a:p>
                      <a:endParaRPr lang="fr-BE" sz="2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2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 sz="2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608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Palatino Linotype" panose="02040502050505030304" pitchFamily="18" charset="0"/>
                        </a:rPr>
                        <a:t>% sur les</a:t>
                      </a:r>
                      <a:r>
                        <a:rPr lang="fr-FR" sz="1400" baseline="0" dirty="0">
                          <a:latin typeface="Palatino Linotype" panose="02040502050505030304" pitchFamily="18" charset="0"/>
                        </a:rPr>
                        <a:t> dons</a:t>
                      </a:r>
                      <a:endParaRPr lang="fr-BE" sz="1400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Transfert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intégral à l’exception d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es frais perçus par la plateforme de paiement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2389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Palatino Linotype" panose="02040502050505030304" pitchFamily="18" charset="0"/>
                        </a:rPr>
                        <a:t>Accès à l’exonération</a:t>
                      </a:r>
                      <a:r>
                        <a:rPr lang="fr-FR" sz="1400" baseline="0" dirty="0">
                          <a:latin typeface="Palatino Linotype" panose="02040502050505030304" pitchFamily="18" charset="0"/>
                        </a:rPr>
                        <a:t> fiscale via FRB</a:t>
                      </a:r>
                      <a:endParaRPr lang="fr-BE" sz="1400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i="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La Fondation Roi Baudouin perçoit 5%</a:t>
                      </a:r>
                      <a:endParaRPr lang="fr-BE" sz="1400" i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457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487016"/>
              </p:ext>
            </p:extLst>
          </p:nvPr>
        </p:nvGraphicFramePr>
        <p:xfrm>
          <a:off x="947531" y="0"/>
          <a:ext cx="10216549" cy="3643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199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6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97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068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  <a:latin typeface="Palatino Linotype" panose="02040502050505030304" pitchFamily="18" charset="0"/>
                        </a:rPr>
                        <a:t>Ebauche de tarif de</a:t>
                      </a:r>
                      <a:r>
                        <a:rPr lang="fr-FR" sz="2400" baseline="0" dirty="0">
                          <a:solidFill>
                            <a:schemeClr val="bg1"/>
                          </a:solidFill>
                          <a:latin typeface="Palatino Linotype" panose="02040502050505030304" pitchFamily="18" charset="0"/>
                        </a:rPr>
                        <a:t> base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Palatino Linotype" panose="02040502050505030304" pitchFamily="18" charset="0"/>
                        </a:rPr>
                        <a:t> de la Rhizosphère – 25 jan </a:t>
                      </a:r>
                      <a:r>
                        <a:rPr lang="fr-FR" sz="2400" dirty="0" err="1">
                          <a:solidFill>
                            <a:schemeClr val="bg1"/>
                          </a:solidFill>
                          <a:latin typeface="Palatino Linotype" panose="02040502050505030304" pitchFamily="18" charset="0"/>
                        </a:rPr>
                        <a:t>vier</a:t>
                      </a:r>
                      <a:r>
                        <a:rPr lang="fr-FR" sz="2400" dirty="0">
                          <a:solidFill>
                            <a:schemeClr val="bg1"/>
                          </a:solidFill>
                          <a:latin typeface="Palatino Linotype" panose="02040502050505030304" pitchFamily="18" charset="0"/>
                        </a:rPr>
                        <a:t> 2023</a:t>
                      </a:r>
                      <a:endParaRPr lang="fr-BE" sz="2400" dirty="0">
                        <a:solidFill>
                          <a:schemeClr val="bg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3874">
                <a:tc>
                  <a:txBody>
                    <a:bodyPr/>
                    <a:lstStyle/>
                    <a:p>
                      <a:endParaRPr lang="fr-BE" sz="2400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Le tarif de base</a:t>
                      </a:r>
                      <a:endParaRPr lang="fr-BE" sz="20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Projets avec ressources potentielles </a:t>
                      </a:r>
                    </a:p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à venir</a:t>
                      </a:r>
                      <a:endParaRPr lang="fr-BE" sz="14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New indépendants ayant droit aux chèques création entreprises</a:t>
                      </a:r>
                      <a:endParaRPr lang="fr-BE" sz="1400" b="1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Projets avec très peu de ressources structurelles</a:t>
                      </a:r>
                      <a:endParaRPr lang="fr-BE" sz="14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8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Palatino Linotype" panose="02040502050505030304" pitchFamily="18" charset="0"/>
                        </a:rPr>
                        <a:t>La prise de contact</a:t>
                      </a:r>
                      <a:r>
                        <a:rPr lang="fr-FR" sz="1400" baseline="0" dirty="0">
                          <a:latin typeface="Palatino Linotype" panose="02040502050505030304" pitchFamily="18" charset="0"/>
                        </a:rPr>
                        <a:t> (8 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400" i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C’est offert mais ce n’est pas gratuit.</a:t>
                      </a:r>
                      <a:endParaRPr lang="fr-BE" sz="1400" i="1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Palatino Linotype" panose="02040502050505030304" pitchFamily="18" charset="0"/>
                        </a:rPr>
                        <a:t>L’accompagnement d’un projet,</a:t>
                      </a:r>
                      <a:r>
                        <a:rPr lang="fr-FR" sz="1400" baseline="0" dirty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fr-FR" sz="1400" dirty="0">
                          <a:latin typeface="Palatino Linotype" panose="02040502050505030304" pitchFamily="18" charset="0"/>
                        </a:rPr>
                        <a:t>d’une campagne</a:t>
                      </a:r>
                      <a:endParaRPr lang="fr-BE" sz="1400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760 € 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par jour (8h)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latin typeface="Palatino Linotype" panose="02040502050505030304" pitchFamily="18" charset="0"/>
                        </a:rPr>
                        <a:t>380 € 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800" b="1" dirty="0">
                          <a:latin typeface="Palatino Linotype" panose="02040502050505030304" pitchFamily="18" charset="0"/>
                        </a:rPr>
                        <a:t>par jour</a:t>
                      </a:r>
                      <a:endParaRPr lang="fr-BE" sz="1800" b="1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760 € </a:t>
                      </a:r>
                      <a:r>
                        <a:rPr lang="fr-FR" sz="1200" b="0" kern="120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par jour (8h</a:t>
                      </a:r>
                      <a:r>
                        <a:rPr lang="fr-FR" sz="14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760 €</a:t>
                      </a:r>
                      <a:r>
                        <a:rPr lang="fr-FR" sz="14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50" b="0" kern="120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htva</a:t>
                      </a:r>
                      <a:endParaRPr lang="fr-FR" sz="1050" b="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par jour (8h)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1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Réductions</a:t>
                      </a:r>
                      <a:endParaRPr lang="fr-BE" sz="18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  <a:p>
                      <a:endParaRPr lang="fr-BE" sz="1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380 € différés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jusqu’à 6.000 €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de chèques </a:t>
                      </a:r>
                      <a:endParaRPr lang="fr-BE" sz="1600" b="1" kern="12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Jusqu’à -</a:t>
                      </a:r>
                      <a:r>
                        <a:rPr lang="fr-FR" sz="1600" b="1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600 €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kern="12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de réduction </a:t>
                      </a:r>
                      <a:endParaRPr lang="fr-BE" sz="1600" b="1" kern="12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4148"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Contions d’accès</a:t>
                      </a:r>
                      <a:endParaRPr lang="fr-BE" sz="1400" kern="1200" dirty="0">
                        <a:solidFill>
                          <a:schemeClr val="dk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i="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Accepter de faire partie de la communauté Rhizosphère </a:t>
                      </a:r>
                      <a:endParaRPr lang="fr-FR" sz="1000" b="1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i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Les 380 € sont perçus ultérieurement si</a:t>
                      </a:r>
                      <a:r>
                        <a:rPr lang="fr-FR" sz="1000" b="0" i="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les objectifs de la campagne définis de commun accord sont atteints</a:t>
                      </a:r>
                      <a:endParaRPr lang="fr-BE" sz="1000" b="0" i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Le</a:t>
                      </a:r>
                      <a:r>
                        <a:rPr lang="fr-FR" sz="1000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projet ou des acteurs du projet ont bien accès au chèque création d’entreprises de la Région Wallonne</a:t>
                      </a:r>
                      <a:endParaRPr lang="fr-BE" sz="1000" kern="12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La décision de réduction est prise par le conseil d’administration de la</a:t>
                      </a:r>
                      <a:r>
                        <a:rPr lang="fr-FR" sz="10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Rhizosphère</a:t>
                      </a:r>
                      <a:endParaRPr lang="fr-BE" sz="10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83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204" y="113149"/>
            <a:ext cx="5222032" cy="1044407"/>
          </a:xfrm>
          <a:prstGeom prst="rect">
            <a:avLst/>
          </a:prstGeom>
        </p:spPr>
      </p:pic>
      <p:sp>
        <p:nvSpPr>
          <p:cNvPr id="8" name="Sous-titre 1"/>
          <p:cNvSpPr txBox="1">
            <a:spLocks/>
          </p:cNvSpPr>
          <p:nvPr/>
        </p:nvSpPr>
        <p:spPr>
          <a:xfrm>
            <a:off x="724902" y="4753444"/>
            <a:ext cx="4868952" cy="4329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Des valeurs indissociables</a:t>
            </a:r>
            <a:endParaRPr lang="fr-BE" b="1" dirty="0">
              <a:solidFill>
                <a:srgbClr val="D8262E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0" name="Image 9" descr="https://i2.wp.com/rhizosphere.be/wp-content/uploads/2021/03/RZ_label_POS_JUSTICE.png?resize=200%2C150&amp;ssl=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95" y="5114751"/>
            <a:ext cx="1905000" cy="1430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https://i1.wp.com/rhizosphere.be/wp-content/uploads/2021/03/RZ_label_POS_VITALITE-DEM.png?resize=200%2C150&amp;ssl=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035" y="5114751"/>
            <a:ext cx="1905000" cy="1430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https://i1.wp.com/rhizosphere.be/wp-content/uploads/2021/03/RZ_label_POS_TRANSITION.png?resize=200%2C150&amp;ssl=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613" y="5240604"/>
            <a:ext cx="1905000" cy="1430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145" y="4765862"/>
            <a:ext cx="2539682" cy="190476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36889" y="3520691"/>
            <a:ext cx="89282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8262E"/>
              </a:buClr>
              <a:buSzPct val="75000"/>
            </a:pPr>
            <a:r>
              <a:rPr lang="fr-FR" sz="24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Un état d’esprit</a:t>
            </a:r>
          </a:p>
          <a:p>
            <a:pPr>
              <a:buClr>
                <a:srgbClr val="D8262E"/>
              </a:buClr>
              <a:buSzPct val="75000"/>
            </a:pPr>
            <a:r>
              <a:rPr lang="fr-FR" b="1" dirty="0">
                <a:latin typeface="Palatino Linotype" panose="02040502050505030304" pitchFamily="18" charset="0"/>
              </a:rPr>
              <a:t>Rassembler, valoriser.  </a:t>
            </a:r>
            <a:r>
              <a:rPr lang="fr-FR" dirty="0">
                <a:latin typeface="Palatino Linotype" panose="02040502050505030304" pitchFamily="18" charset="0"/>
              </a:rPr>
              <a:t>Sans caporaliser, sans récupérer, sans chapelles. Avec des valeurs, mais sans drapeaux. Chercher à se renforcer mutuellement entre initiatives.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724902" y="1375544"/>
            <a:ext cx="93644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Rhizosphère</a:t>
            </a:r>
            <a:r>
              <a:rPr lang="fr-FR" dirty="0"/>
              <a:t>, </a:t>
            </a:r>
            <a:r>
              <a:rPr lang="fr-FR" i="1" dirty="0">
                <a:solidFill>
                  <a:srgbClr val="296B73"/>
                </a:solidFill>
              </a:rPr>
              <a:t>nom féminin</a:t>
            </a:r>
            <a:r>
              <a:rPr lang="fr-FR" dirty="0"/>
              <a:t/>
            </a:r>
            <a:br>
              <a:rPr lang="fr-FR" dirty="0"/>
            </a:br>
            <a:r>
              <a:rPr lang="fr-FR" dirty="0">
                <a:latin typeface="Palatino Linotype" panose="02040502050505030304" pitchFamily="18" charset="0"/>
              </a:rPr>
              <a:t>Du grec ancien </a:t>
            </a:r>
            <a:r>
              <a:rPr lang="fr-FR" dirty="0" err="1">
                <a:latin typeface="Palatino Linotype" panose="02040502050505030304" pitchFamily="18" charset="0"/>
              </a:rPr>
              <a:t>ῥίζ</a:t>
            </a:r>
            <a:r>
              <a:rPr lang="fr-FR" dirty="0">
                <a:latin typeface="Palatino Linotype" panose="02040502050505030304" pitchFamily="18" charset="0"/>
              </a:rPr>
              <a:t>α (Rhiza), qui veut dire racine, et σφαῖρα (Sphère), qui englobe.</a:t>
            </a:r>
            <a:endParaRPr lang="fr-BE" dirty="0">
              <a:latin typeface="Palatino Linotype" panose="02040502050505030304" pitchFamily="18" charset="0"/>
            </a:endParaRPr>
          </a:p>
        </p:txBody>
      </p:sp>
      <p:sp>
        <p:nvSpPr>
          <p:cNvPr id="15" name="Sous-titre 1"/>
          <p:cNvSpPr txBox="1">
            <a:spLocks/>
          </p:cNvSpPr>
          <p:nvPr/>
        </p:nvSpPr>
        <p:spPr>
          <a:xfrm>
            <a:off x="724902" y="2181952"/>
            <a:ext cx="9204385" cy="13387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Une finalité</a:t>
            </a:r>
            <a:endParaRPr lang="fr-BE" b="1" dirty="0">
              <a:solidFill>
                <a:srgbClr val="D8262E"/>
              </a:solidFill>
              <a:latin typeface="Palatino Linotype" panose="02040502050505030304" pitchFamily="18" charset="0"/>
            </a:endParaRPr>
          </a:p>
          <a:p>
            <a:pPr algn="l"/>
            <a:r>
              <a:rPr lang="fr-BE" sz="1800" b="1" dirty="0">
                <a:latin typeface="Palatino Linotype" panose="02040502050505030304" pitchFamily="18" charset="0"/>
              </a:rPr>
              <a:t>Promouvoir des alternatives </a:t>
            </a:r>
            <a:r>
              <a:rPr lang="fr-BE" sz="1800" dirty="0">
                <a:latin typeface="Palatino Linotype" panose="02040502050505030304" pitchFamily="18" charset="0"/>
              </a:rPr>
              <a:t>dans le domaine de la production ou de la consommation de biens ou de services. Ces alternatives veulent s’inscrire dans une démarche d’intérêt collectif.</a:t>
            </a:r>
          </a:p>
        </p:txBody>
      </p:sp>
    </p:spTree>
    <p:extLst>
      <p:ext uri="{BB962C8B-B14F-4D97-AF65-F5344CB8AC3E}">
        <p14:creationId xmlns:p14="http://schemas.microsoft.com/office/powerpoint/2010/main" val="3212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94" y="1501548"/>
            <a:ext cx="3874383" cy="223570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19809" y="3684248"/>
            <a:ext cx="36642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Data-sphère</a:t>
            </a:r>
            <a:r>
              <a:rPr lang="fr-FR" dirty="0"/>
              <a:t/>
            </a:r>
            <a:br>
              <a:rPr lang="fr-FR" dirty="0"/>
            </a:br>
            <a:r>
              <a:rPr lang="fr-FR" i="1" dirty="0">
                <a:solidFill>
                  <a:srgbClr val="296B73"/>
                </a:solidFill>
              </a:rPr>
              <a:t>un nom pas commun pour un outil mis en commun</a:t>
            </a:r>
            <a:r>
              <a:rPr lang="fr-FR" dirty="0">
                <a:solidFill>
                  <a:srgbClr val="296B73"/>
                </a:solidFill>
              </a:rPr>
              <a:t>.</a:t>
            </a:r>
          </a:p>
          <a:p>
            <a:pPr algn="just"/>
            <a:r>
              <a:rPr lang="fr-FR" dirty="0"/>
              <a:t>C’est un outil partagé avec tous les projets de la Rhizosphère. Il permet de communiquer avec les Supports- Sphère et de mobiliser les énergies citoyennes.</a:t>
            </a:r>
            <a:endParaRPr lang="fr-FR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24057" y="2572699"/>
            <a:ext cx="34720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Support-Sphère</a:t>
            </a:r>
            <a:r>
              <a:rPr lang="fr-FR" dirty="0"/>
              <a:t/>
            </a:r>
            <a:br>
              <a:rPr lang="fr-FR" dirty="0"/>
            </a:br>
            <a:r>
              <a:rPr lang="fr-FR" i="1" dirty="0">
                <a:solidFill>
                  <a:srgbClr val="296B73"/>
                </a:solidFill>
              </a:rPr>
              <a:t>nom propre, d’origine engagée. </a:t>
            </a:r>
          </a:p>
          <a:p>
            <a:r>
              <a:rPr lang="fr-FR" dirty="0"/>
              <a:t>C’est une personne qui contribue à un ou plusieurs projets de la Rhizosphère et qui accepte d’être </a:t>
            </a:r>
            <a:r>
              <a:rPr lang="fr-FR" dirty="0" err="1"/>
              <a:t>un.e</a:t>
            </a:r>
            <a:r>
              <a:rPr lang="fr-FR" dirty="0"/>
              <a:t> </a:t>
            </a:r>
            <a:r>
              <a:rPr lang="fr-FR" dirty="0" err="1"/>
              <a:t>sympathisant.e</a:t>
            </a:r>
            <a:r>
              <a:rPr lang="fr-FR" dirty="0"/>
              <a:t> du mouvement de la Rhizosphère. </a:t>
            </a:r>
            <a:endParaRPr lang="fr-FR" dirty="0">
              <a:effectLst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901" y="408243"/>
            <a:ext cx="4306281" cy="237544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119809" y="56804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BE" sz="3600" b="1" dirty="0" err="1">
                <a:solidFill>
                  <a:srgbClr val="2C2E43"/>
                </a:solidFill>
                <a:latin typeface="Palatino Linotype" panose="02040502050505030304" pitchFamily="18" charset="0"/>
              </a:rPr>
              <a:t>Dictio</a:t>
            </a:r>
            <a:r>
              <a:rPr lang="fr-BE" sz="3600" b="1" dirty="0">
                <a:solidFill>
                  <a:srgbClr val="2C2E43"/>
                </a:solidFill>
                <a:latin typeface="Palatino Linotype" panose="02040502050505030304" pitchFamily="18" charset="0"/>
              </a:rPr>
              <a:t>-</a:t>
            </a:r>
            <a:r>
              <a:rPr lang="fr-BE" sz="36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Sphère</a:t>
            </a:r>
            <a:endParaRPr lang="fr-BE" sz="36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94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1"/>
          <p:cNvSpPr txBox="1">
            <a:spLocks/>
          </p:cNvSpPr>
          <p:nvPr/>
        </p:nvSpPr>
        <p:spPr>
          <a:xfrm>
            <a:off x="3244044" y="2840190"/>
            <a:ext cx="5833695" cy="180469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C00000"/>
              </a:buClr>
              <a:buSzPct val="75000"/>
            </a:pPr>
            <a:r>
              <a:rPr lang="fr-FR" sz="6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La </a:t>
            </a:r>
            <a:r>
              <a:rPr lang="fr-FR" sz="6000" b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Datasphère</a:t>
            </a:r>
            <a:r>
              <a:rPr lang="fr-FR" sz="6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 ?</a:t>
            </a:r>
            <a:endParaRPr lang="fr-FR" sz="6000" dirty="0">
              <a:latin typeface="Palatino Linotype" panose="02040502050505030304" pitchFamily="18" charset="0"/>
            </a:endParaRPr>
          </a:p>
          <a:p>
            <a:pPr marL="342900" lvl="1" indent="-342900" algn="l">
              <a:spcBef>
                <a:spcPts val="1000"/>
              </a:spcBef>
              <a:buClr>
                <a:srgbClr val="C00000"/>
              </a:buClr>
              <a:buSzPct val="75000"/>
              <a:buFont typeface="Wingdings" panose="05000000000000000000" pitchFamily="2" charset="2"/>
              <a:buChar char="§"/>
            </a:pPr>
            <a:endParaRPr lang="fr-BE" sz="24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18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52" y="840169"/>
            <a:ext cx="3874383" cy="223570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56" y="2115819"/>
            <a:ext cx="4011320" cy="802264"/>
          </a:xfrm>
          <a:prstGeom prst="rect">
            <a:avLst/>
          </a:prstGeom>
        </p:spPr>
      </p:pic>
      <p:sp>
        <p:nvSpPr>
          <p:cNvPr id="3" name="Flèche vers le bas 2"/>
          <p:cNvSpPr/>
          <p:nvPr/>
        </p:nvSpPr>
        <p:spPr>
          <a:xfrm>
            <a:off x="2636100" y="3075878"/>
            <a:ext cx="364435" cy="37768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1903376" y="3737257"/>
            <a:ext cx="1829882" cy="646331"/>
          </a:xfrm>
          <a:prstGeom prst="rect">
            <a:avLst/>
          </a:prstGeom>
          <a:solidFill>
            <a:srgbClr val="296B73"/>
          </a:solidFill>
          <a:ln>
            <a:solidFill>
              <a:srgbClr val="296B73"/>
            </a:solidFill>
          </a:ln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Le site visible du public</a:t>
            </a:r>
            <a:endParaRPr lang="fr-FR" dirty="0">
              <a:solidFill>
                <a:schemeClr val="bg1"/>
              </a:solidFill>
              <a:effectLst/>
              <a:latin typeface="Palatino Linotype" panose="02040502050505030304" pitchFamily="18" charset="0"/>
            </a:endParaRPr>
          </a:p>
        </p:txBody>
      </p:sp>
      <p:sp>
        <p:nvSpPr>
          <p:cNvPr id="12" name="Flèche vers le bas 11"/>
          <p:cNvSpPr/>
          <p:nvPr/>
        </p:nvSpPr>
        <p:spPr>
          <a:xfrm>
            <a:off x="8016483" y="3100442"/>
            <a:ext cx="364435" cy="37768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3" name="Rectangle 12"/>
          <p:cNvSpPr/>
          <p:nvPr/>
        </p:nvSpPr>
        <p:spPr>
          <a:xfrm>
            <a:off x="6771496" y="3757279"/>
            <a:ext cx="2854408" cy="646331"/>
          </a:xfrm>
          <a:prstGeom prst="rect">
            <a:avLst/>
          </a:prstGeom>
          <a:solidFill>
            <a:srgbClr val="296B73"/>
          </a:solidFill>
          <a:ln>
            <a:solidFill>
              <a:srgbClr val="296B7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L’outil réservé à chaque porteur de projet</a:t>
            </a:r>
            <a:endParaRPr lang="fr-FR" dirty="0">
              <a:solidFill>
                <a:schemeClr val="bg1"/>
              </a:solidFill>
              <a:effectLst/>
              <a:latin typeface="Palatino Linotype" panose="02040502050505030304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9007609" y="4383588"/>
            <a:ext cx="0" cy="1029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427700" y="5413513"/>
            <a:ext cx="65799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2427700" y="4465982"/>
            <a:ext cx="0" cy="907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771830" y="4978136"/>
            <a:ext cx="5891648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200" i="1" dirty="0">
                <a:latin typeface="Palatino Linotype" panose="02040502050505030304" pitchFamily="18" charset="0"/>
              </a:rPr>
              <a:t>Ce qui se prépare dans la </a:t>
            </a:r>
            <a:r>
              <a:rPr lang="fr-FR" sz="1200" i="1" dirty="0" err="1">
                <a:latin typeface="Palatino Linotype" panose="02040502050505030304" pitchFamily="18" charset="0"/>
              </a:rPr>
              <a:t>Datasphère</a:t>
            </a:r>
            <a:r>
              <a:rPr lang="fr-FR" sz="1200" i="1" dirty="0">
                <a:latin typeface="Palatino Linotype" panose="02040502050505030304" pitchFamily="18" charset="0"/>
              </a:rPr>
              <a:t> s’affiche sur www.rhizosphère.be, </a:t>
            </a:r>
            <a:r>
              <a:rPr lang="fr-FR" sz="1200" b="1" i="1" dirty="0">
                <a:latin typeface="Palatino Linotype" panose="02040502050505030304" pitchFamily="18" charset="0"/>
              </a:rPr>
              <a:t>projet par projet</a:t>
            </a:r>
            <a:endParaRPr lang="fr-FR" sz="1200" b="1" i="1" dirty="0">
              <a:effectLst/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02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  <p:bldP spid="13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132133" y="399099"/>
            <a:ext cx="10276481" cy="1112153"/>
          </a:xfrm>
        </p:spPr>
        <p:txBody>
          <a:bodyPr>
            <a:noAutofit/>
          </a:bodyPr>
          <a:lstStyle/>
          <a:p>
            <a:pPr marL="263525" algn="l">
              <a:buClr>
                <a:srgbClr val="C00000"/>
              </a:buClr>
              <a:buSzPct val="75000"/>
            </a:pPr>
            <a:r>
              <a:rPr lang="fr-FR" sz="36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La </a:t>
            </a:r>
            <a:r>
              <a:rPr lang="fr-FR" sz="3600" b="1" dirty="0" err="1">
                <a:solidFill>
                  <a:srgbClr val="D8262E"/>
                </a:solidFill>
                <a:latin typeface="Palatino Linotype" panose="02040502050505030304" pitchFamily="18" charset="0"/>
              </a:rPr>
              <a:t>Datasphère</a:t>
            </a:r>
            <a:r>
              <a:rPr lang="fr-FR" sz="36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, un outil original</a:t>
            </a:r>
            <a:endParaRPr lang="fr-BE" sz="3600" b="1" dirty="0">
              <a:solidFill>
                <a:srgbClr val="D8262E"/>
              </a:solidFill>
              <a:latin typeface="Palatino Linotype" panose="02040502050505030304" pitchFamily="18" charset="0"/>
            </a:endParaRPr>
          </a:p>
          <a:p>
            <a:pPr marL="263525" algn="l">
              <a:buClr>
                <a:srgbClr val="C00000"/>
              </a:buClr>
              <a:buSzPct val="75000"/>
            </a:pPr>
            <a:r>
              <a:rPr lang="fr-FR" sz="3600" b="1" i="1" dirty="0">
                <a:solidFill>
                  <a:srgbClr val="D8262E"/>
                </a:solidFill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25682" y="1077714"/>
            <a:ext cx="4406290" cy="2145268"/>
          </a:xfrm>
          <a:prstGeom prst="roundRect">
            <a:avLst/>
          </a:prstGeom>
          <a:noFill/>
          <a:ln w="19050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D8262E"/>
              </a:buClr>
              <a:buSzPct val="75000"/>
            </a:pPr>
            <a:r>
              <a:rPr lang="fr-FR" sz="2400" dirty="0">
                <a:latin typeface="Palatino Linotype" panose="02040502050505030304" pitchFamily="18" charset="0"/>
              </a:rPr>
              <a:t>Gérer facilement et sans frais </a:t>
            </a:r>
            <a:r>
              <a:rPr lang="fr-FR" sz="2400" dirty="0">
                <a:solidFill>
                  <a:srgbClr val="296B73"/>
                </a:solidFill>
                <a:latin typeface="Palatino Linotype" panose="02040502050505030304" pitchFamily="18" charset="0"/>
              </a:rPr>
              <a:t>une page web spécifique </a:t>
            </a:r>
            <a:r>
              <a:rPr lang="fr-FR" sz="2400" dirty="0">
                <a:latin typeface="Palatino Linotype" panose="02040502050505030304" pitchFamily="18" charset="0"/>
              </a:rPr>
              <a:t>sur rhizosphere.be</a:t>
            </a:r>
          </a:p>
          <a:p>
            <a:pPr>
              <a:buClr>
                <a:srgbClr val="D8262E"/>
              </a:buClr>
              <a:buSzPct val="75000"/>
            </a:pP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r>
              <a:rPr lang="fr-FR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Un outil de type CMS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027717" y="1065891"/>
            <a:ext cx="4838131" cy="2145268"/>
          </a:xfrm>
          <a:prstGeom prst="roundRect">
            <a:avLst/>
          </a:prstGeom>
          <a:noFill/>
          <a:ln w="19050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D8262E"/>
              </a:buClr>
              <a:buSzPct val="75000"/>
            </a:pPr>
            <a:r>
              <a:rPr lang="fr-FR" sz="2400" dirty="0">
                <a:latin typeface="Palatino Linotype" panose="02040502050505030304" pitchFamily="18" charset="0"/>
              </a:rPr>
              <a:t>Envoyer facilement et sans frais </a:t>
            </a:r>
            <a:r>
              <a:rPr lang="fr-FR" sz="2400" dirty="0">
                <a:solidFill>
                  <a:srgbClr val="296B73"/>
                </a:solidFill>
                <a:latin typeface="Palatino Linotype" panose="02040502050505030304" pitchFamily="18" charset="0"/>
              </a:rPr>
              <a:t>des newsletters ciblées</a:t>
            </a:r>
          </a:p>
          <a:p>
            <a:pPr>
              <a:buClr>
                <a:srgbClr val="D8262E"/>
              </a:buClr>
              <a:buSzPct val="75000"/>
            </a:pP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r>
              <a:rPr lang="fr-FR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Un outil de type </a:t>
            </a:r>
            <a:r>
              <a:rPr lang="fr-FR" sz="2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Mailchimp</a:t>
            </a:r>
            <a:r>
              <a:rPr lang="fr-FR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…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27065" y="3365510"/>
            <a:ext cx="3300358" cy="2145268"/>
          </a:xfrm>
          <a:prstGeom prst="roundRect">
            <a:avLst/>
          </a:prstGeom>
          <a:noFill/>
          <a:ln w="19050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D8262E"/>
              </a:buClr>
              <a:buSzPct val="75000"/>
            </a:pPr>
            <a:r>
              <a:rPr lang="fr-FR" sz="2400" dirty="0">
                <a:latin typeface="Palatino Linotype" panose="02040502050505030304" pitchFamily="18" charset="0"/>
              </a:rPr>
              <a:t>Gérer </a:t>
            </a:r>
            <a:r>
              <a:rPr lang="fr-FR" sz="2400" dirty="0">
                <a:solidFill>
                  <a:srgbClr val="296B73"/>
                </a:solidFill>
                <a:latin typeface="Palatino Linotype" panose="02040502050505030304" pitchFamily="18" charset="0"/>
              </a:rPr>
              <a:t>des</a:t>
            </a:r>
            <a:r>
              <a:rPr lang="fr-FR" sz="2400" dirty="0">
                <a:latin typeface="Palatino Linotype" panose="02040502050505030304" pitchFamily="18" charset="0"/>
              </a:rPr>
              <a:t> </a:t>
            </a:r>
            <a:r>
              <a:rPr lang="fr-FR" sz="2400" dirty="0">
                <a:solidFill>
                  <a:srgbClr val="296B73"/>
                </a:solidFill>
                <a:latin typeface="Palatino Linotype" panose="02040502050505030304" pitchFamily="18" charset="0"/>
              </a:rPr>
              <a:t>bases de données de contacts</a:t>
            </a:r>
          </a:p>
          <a:p>
            <a:pPr>
              <a:buClr>
                <a:srgbClr val="D8262E"/>
              </a:buClr>
              <a:buSzPct val="75000"/>
            </a:pP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r>
              <a:rPr lang="fr-FR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Un outil de type CRM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480852" y="3315902"/>
            <a:ext cx="3444165" cy="2145268"/>
          </a:xfrm>
          <a:prstGeom prst="roundRect">
            <a:avLst/>
          </a:prstGeom>
          <a:noFill/>
          <a:ln w="19050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D8262E"/>
              </a:buClr>
              <a:buSzPct val="75000"/>
            </a:pPr>
            <a:r>
              <a:rPr lang="fr-FR" sz="2400" dirty="0">
                <a:latin typeface="Palatino Linotype" panose="02040502050505030304" pitchFamily="18" charset="0"/>
              </a:rPr>
              <a:t>Avoir un accès vers</a:t>
            </a:r>
            <a:r>
              <a:rPr lang="fr-FR" sz="2400" dirty="0">
                <a:solidFill>
                  <a:srgbClr val="296B73"/>
                </a:solidFill>
                <a:latin typeface="Palatino Linotype" panose="02040502050505030304" pitchFamily="18" charset="0"/>
              </a:rPr>
              <a:t> 2 plateformes de paiement</a:t>
            </a:r>
          </a:p>
          <a:p>
            <a:pPr>
              <a:buClr>
                <a:srgbClr val="D8262E"/>
              </a:buClr>
              <a:buSzPct val="75000"/>
            </a:pPr>
            <a:endParaRPr lang="fr-FR" sz="2400" dirty="0">
              <a:solidFill>
                <a:srgbClr val="296B73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r>
              <a:rPr lang="fr-FR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Accès à </a:t>
            </a:r>
            <a:r>
              <a:rPr lang="fr-FR" sz="2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Strype</a:t>
            </a:r>
            <a:r>
              <a:rPr lang="fr-FR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 et </a:t>
            </a:r>
            <a:r>
              <a:rPr lang="fr-FR" sz="2400" i="1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Paypal</a:t>
            </a: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79823" y="3305623"/>
            <a:ext cx="3248629" cy="2145268"/>
          </a:xfrm>
          <a:prstGeom prst="roundRect">
            <a:avLst/>
          </a:prstGeom>
          <a:noFill/>
          <a:ln w="19050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D8262E"/>
              </a:buClr>
              <a:buSzPct val="75000"/>
            </a:pPr>
            <a:r>
              <a:rPr lang="fr-FR" sz="2400" dirty="0">
                <a:latin typeface="Palatino Linotype" panose="02040502050505030304" pitchFamily="18" charset="0"/>
              </a:rPr>
              <a:t>Matcher </a:t>
            </a:r>
            <a:r>
              <a:rPr lang="fr-FR" sz="2400" dirty="0">
                <a:solidFill>
                  <a:srgbClr val="296B73"/>
                </a:solidFill>
                <a:latin typeface="Palatino Linotype" panose="02040502050505030304" pitchFamily="18" charset="0"/>
              </a:rPr>
              <a:t>des</a:t>
            </a:r>
            <a:r>
              <a:rPr lang="fr-FR" sz="2400" dirty="0">
                <a:latin typeface="Palatino Linotype" panose="02040502050505030304" pitchFamily="18" charset="0"/>
              </a:rPr>
              <a:t> </a:t>
            </a:r>
            <a:r>
              <a:rPr lang="fr-FR" sz="2400" dirty="0">
                <a:solidFill>
                  <a:srgbClr val="296B73"/>
                </a:solidFill>
                <a:latin typeface="Palatino Linotype" panose="02040502050505030304" pitchFamily="18" charset="0"/>
              </a:rPr>
              <a:t>offres et des demandes </a:t>
            </a:r>
          </a:p>
          <a:p>
            <a:pPr>
              <a:buClr>
                <a:srgbClr val="D8262E"/>
              </a:buClr>
              <a:buSzPct val="75000"/>
            </a:pP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endParaRPr lang="fr-FR" sz="2400" i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>
              <a:buClr>
                <a:srgbClr val="D8262E"/>
              </a:buClr>
              <a:buSzPct val="75000"/>
            </a:pPr>
            <a:r>
              <a:rPr lang="fr-FR" sz="2400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Un outil original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08420" y="5641483"/>
            <a:ext cx="10157428" cy="919401"/>
          </a:xfrm>
          <a:prstGeom prst="round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C’est un outil original - mutualisé</a:t>
            </a:r>
          </a:p>
          <a:p>
            <a:pPr algn="ctr"/>
            <a:r>
              <a:rPr lang="fr-FR" sz="2400" i="1" dirty="0">
                <a:solidFill>
                  <a:schemeClr val="bg1"/>
                </a:solidFill>
                <a:latin typeface="Palatino Linotype" panose="02040502050505030304" pitchFamily="18" charset="0"/>
              </a:rPr>
              <a:t>pour répondre à des besoins spécifiques.</a:t>
            </a:r>
            <a:endParaRPr lang="fr-BE" sz="2400" i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7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  <p:bldP spid="8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132133" y="399099"/>
            <a:ext cx="10276481" cy="654449"/>
          </a:xfrm>
        </p:spPr>
        <p:txBody>
          <a:bodyPr>
            <a:noAutofit/>
          </a:bodyPr>
          <a:lstStyle/>
          <a:p>
            <a:pPr marL="263525" algn="l">
              <a:buClr>
                <a:srgbClr val="C00000"/>
              </a:buClr>
              <a:buSzPct val="75000"/>
            </a:pPr>
            <a:r>
              <a:rPr lang="fr-FR" sz="36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Ce que permet la </a:t>
            </a:r>
            <a:r>
              <a:rPr lang="fr-FR" sz="3600" b="1" dirty="0" err="1">
                <a:solidFill>
                  <a:srgbClr val="D8262E"/>
                </a:solidFill>
                <a:latin typeface="Palatino Linotype" panose="02040502050505030304" pitchFamily="18" charset="0"/>
              </a:rPr>
              <a:t>Datasphère</a:t>
            </a:r>
            <a:r>
              <a:rPr lang="fr-FR" sz="3600" b="1" i="1" dirty="0">
                <a:solidFill>
                  <a:srgbClr val="D8262E"/>
                </a:solidFill>
                <a:latin typeface="Palatino Linotype" panose="02040502050505030304" pitchFamily="18" charset="0"/>
              </a:rPr>
              <a:t>, </a:t>
            </a:r>
            <a:r>
              <a:rPr lang="fr-FR" sz="36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projet par projet</a:t>
            </a:r>
            <a:endParaRPr lang="fr-BE" sz="3600" b="1" dirty="0">
              <a:solidFill>
                <a:srgbClr val="D8262E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58521" y="1349192"/>
            <a:ext cx="5556747" cy="2349579"/>
          </a:xfrm>
          <a:prstGeom prst="roundRect">
            <a:avLst/>
          </a:prstGeom>
          <a:noFill/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b="1" cap="all" dirty="0">
                <a:solidFill>
                  <a:srgbClr val="296B73"/>
                </a:solidFill>
                <a:latin typeface="Palatino Linotype" panose="02040502050505030304" pitchFamily="18" charset="0"/>
              </a:rPr>
              <a:t>Communiquer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Gérer facilement et sans frais une page 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web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Produire aisément un 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agenda</a:t>
            </a:r>
            <a:r>
              <a:rPr lang="fr-FR" dirty="0">
                <a:latin typeface="Palatino Linotype" panose="02040502050505030304" pitchFamily="18" charset="0"/>
              </a:rPr>
              <a:t> et des 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news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Cibler des publics particuliers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Envoyer gratuitement des 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newsletters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Dispatcher les contenus sur différents 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réseaux sociaux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13626" y="4294771"/>
            <a:ext cx="5580642" cy="1736646"/>
          </a:xfrm>
          <a:prstGeom prst="roundRect">
            <a:avLst/>
          </a:prstGeom>
          <a:noFill/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b="1" cap="all" dirty="0">
                <a:solidFill>
                  <a:srgbClr val="296B73"/>
                </a:solidFill>
                <a:latin typeface="Palatino Linotype" panose="02040502050505030304" pitchFamily="18" charset="0"/>
              </a:rPr>
              <a:t>gérer tous les contacts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Enregistrer tous </a:t>
            </a:r>
            <a:r>
              <a:rPr lang="fr-FR" dirty="0">
                <a:solidFill>
                  <a:srgbClr val="296B73"/>
                </a:solidFill>
                <a:latin typeface="Palatino Linotype" panose="02040502050505030304" pitchFamily="18" charset="0"/>
              </a:rPr>
              <a:t>les contacts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Déterminer des </a:t>
            </a:r>
            <a:r>
              <a:rPr lang="fr-FR" dirty="0">
                <a:solidFill>
                  <a:srgbClr val="296B73"/>
                </a:solidFill>
                <a:latin typeface="Palatino Linotype" panose="02040502050505030304" pitchFamily="18" charset="0"/>
              </a:rPr>
              <a:t>segments de publics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Gérer l’</a:t>
            </a:r>
            <a:r>
              <a:rPr lang="fr-FR" dirty="0">
                <a:solidFill>
                  <a:srgbClr val="296B73"/>
                </a:solidFill>
                <a:latin typeface="Palatino Linotype" panose="02040502050505030304" pitchFamily="18" charset="0"/>
              </a:rPr>
              <a:t>historicité</a:t>
            </a:r>
            <a:r>
              <a:rPr lang="fr-FR" dirty="0">
                <a:latin typeface="Palatino Linotype" panose="02040502050505030304" pitchFamily="18" charset="0"/>
              </a:rPr>
              <a:t> des actions du Support-Sphère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443097" y="1349192"/>
            <a:ext cx="5324834" cy="2145268"/>
          </a:xfrm>
          <a:prstGeom prst="roundRect">
            <a:avLst/>
          </a:prstGeom>
          <a:noFill/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b="1" cap="all" dirty="0">
                <a:solidFill>
                  <a:srgbClr val="296B73"/>
                </a:solidFill>
                <a:latin typeface="Palatino Linotype" panose="02040502050505030304" pitchFamily="18" charset="0"/>
              </a:rPr>
              <a:t>FAIRE APPEL A DU SOUTIEN pratique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Afficher les appels à support-</a:t>
            </a:r>
            <a:r>
              <a:rPr lang="fr-FR" dirty="0" err="1">
                <a:latin typeface="Palatino Linotype" panose="02040502050505030304" pitchFamily="18" charset="0"/>
              </a:rPr>
              <a:t>sphèrer</a:t>
            </a:r>
            <a:endParaRPr lang="fr-FR" dirty="0">
              <a:latin typeface="Palatino Linotype" panose="02040502050505030304" pitchFamily="18" charset="0"/>
            </a:endParaRP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Matcher</a:t>
            </a:r>
            <a:r>
              <a:rPr lang="fr-FR" dirty="0">
                <a:latin typeface="Palatino Linotype" panose="02040502050505030304" pitchFamily="18" charset="0"/>
              </a:rPr>
              <a:t> les offres et les demandes de soutiens pratiques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Générer des alertes quand cela matche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496724" y="3706502"/>
            <a:ext cx="5271207" cy="2758202"/>
          </a:xfrm>
          <a:prstGeom prst="roundRect">
            <a:avLst/>
          </a:prstGeom>
          <a:noFill/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b="1" cap="all" dirty="0">
                <a:solidFill>
                  <a:srgbClr val="296B73"/>
                </a:solidFill>
                <a:latin typeface="Palatino Linotype" panose="02040502050505030304" pitchFamily="18" charset="0"/>
              </a:rPr>
              <a:t>Lancer des appels financiers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Afficher les appels à support-</a:t>
            </a:r>
            <a:r>
              <a:rPr lang="fr-FR" dirty="0" err="1">
                <a:latin typeface="Palatino Linotype" panose="02040502050505030304" pitchFamily="18" charset="0"/>
              </a:rPr>
              <a:t>sphèrer</a:t>
            </a:r>
            <a:r>
              <a:rPr lang="fr-FR" dirty="0">
                <a:latin typeface="Palatino Linotype" panose="02040502050505030304" pitchFamily="18" charset="0"/>
              </a:rPr>
              <a:t> 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Disposer de 2 plateformes de 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paiement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Enregistrer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 les apports financiers</a:t>
            </a:r>
          </a:p>
          <a:p>
            <a:pPr marL="355600" indent="-355600">
              <a:buClr>
                <a:srgbClr val="D8262E"/>
              </a:buClr>
              <a:buSzPct val="75000"/>
              <a:buFont typeface="+mj-lt"/>
              <a:buAutoNum type="arabicPeriod"/>
            </a:pPr>
            <a:r>
              <a:rPr lang="fr-FR" dirty="0">
                <a:latin typeface="Palatino Linotype" panose="02040502050505030304" pitchFamily="18" charset="0"/>
              </a:rPr>
              <a:t>Bénéficier d’un service d’</a:t>
            </a:r>
            <a:r>
              <a:rPr lang="fr-FR" dirty="0">
                <a:solidFill>
                  <a:srgbClr val="008080"/>
                </a:solidFill>
                <a:latin typeface="Palatino Linotype" panose="02040502050505030304" pitchFamily="18" charset="0"/>
              </a:rPr>
              <a:t>exonération fiscale </a:t>
            </a:r>
            <a:r>
              <a:rPr lang="fr-FR" dirty="0">
                <a:latin typeface="Palatino Linotype" panose="02040502050505030304" pitchFamily="18" charset="0"/>
              </a:rPr>
              <a:t>pour les dons (via la Fondation Roi Baudouin)</a:t>
            </a:r>
          </a:p>
        </p:txBody>
      </p:sp>
    </p:spTree>
    <p:extLst>
      <p:ext uri="{BB962C8B-B14F-4D97-AF65-F5344CB8AC3E}">
        <p14:creationId xmlns:p14="http://schemas.microsoft.com/office/powerpoint/2010/main" val="404944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984549" y="183247"/>
            <a:ext cx="10276481" cy="611883"/>
          </a:xfrm>
        </p:spPr>
        <p:txBody>
          <a:bodyPr>
            <a:noAutofit/>
          </a:bodyPr>
          <a:lstStyle/>
          <a:p>
            <a:pPr marL="263525" algn="l">
              <a:buClr>
                <a:srgbClr val="C00000"/>
              </a:buClr>
              <a:buSzPct val="75000"/>
            </a:pPr>
            <a:r>
              <a:rPr lang="fr-FR" sz="36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Pourquoi utiliser la </a:t>
            </a:r>
            <a:r>
              <a:rPr lang="fr-FR" sz="3600" b="1" dirty="0" err="1">
                <a:solidFill>
                  <a:srgbClr val="D8262E"/>
                </a:solidFill>
                <a:latin typeface="Palatino Linotype" panose="02040502050505030304" pitchFamily="18" charset="0"/>
              </a:rPr>
              <a:t>Datasphère</a:t>
            </a:r>
            <a:r>
              <a:rPr lang="fr-FR" sz="3600" b="1" dirty="0">
                <a:solidFill>
                  <a:srgbClr val="D8262E"/>
                </a:solidFill>
                <a:latin typeface="Palatino Linotype" panose="02040502050505030304" pitchFamily="18" charset="0"/>
              </a:rPr>
              <a:t> ?</a:t>
            </a:r>
          </a:p>
        </p:txBody>
      </p:sp>
      <p:sp>
        <p:nvSpPr>
          <p:cNvPr id="8" name="ZoneTexte 7"/>
          <p:cNvSpPr txBox="1"/>
          <p:nvPr/>
        </p:nvSpPr>
        <p:spPr>
          <a:xfrm rot="20563362">
            <a:off x="454681" y="1421444"/>
            <a:ext cx="2813547" cy="71508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dirty="0">
                <a:solidFill>
                  <a:srgbClr val="C00000"/>
                </a:solidFill>
                <a:latin typeface="Palatino Linotype" panose="02040502050505030304" pitchFamily="18" charset="0"/>
              </a:rPr>
              <a:t>Pour </a:t>
            </a:r>
            <a:r>
              <a:rPr lang="fr-FR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rhizosphérer</a:t>
            </a:r>
            <a:r>
              <a:rPr lang="fr-FR" dirty="0">
                <a:solidFill>
                  <a:srgbClr val="C00000"/>
                </a:solidFill>
                <a:latin typeface="Palatino Linotype" panose="02040502050505030304" pitchFamily="18" charset="0"/>
              </a:rPr>
              <a:t> avec d’autres projets</a:t>
            </a:r>
          </a:p>
        </p:txBody>
      </p:sp>
      <p:sp>
        <p:nvSpPr>
          <p:cNvPr id="11" name="ZoneTexte 10"/>
          <p:cNvSpPr txBox="1"/>
          <p:nvPr/>
        </p:nvSpPr>
        <p:spPr>
          <a:xfrm rot="20473094">
            <a:off x="585759" y="4306376"/>
            <a:ext cx="2813547" cy="646986"/>
          </a:xfrm>
          <a:prstGeom prst="roundRect">
            <a:avLst/>
          </a:prstGeom>
          <a:noFill/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1600" dirty="0">
                <a:solidFill>
                  <a:srgbClr val="296B73"/>
                </a:solidFill>
                <a:latin typeface="Palatino Linotype" panose="02040502050505030304" pitchFamily="18" charset="0"/>
              </a:rPr>
              <a:t>Parce que c’est un outil </a:t>
            </a:r>
          </a:p>
          <a:p>
            <a:pPr algn="ctr">
              <a:buClr>
                <a:srgbClr val="D8262E"/>
              </a:buClr>
              <a:buSzPct val="75000"/>
            </a:pPr>
            <a:r>
              <a:rPr lang="fr-FR" sz="1600" dirty="0">
                <a:solidFill>
                  <a:srgbClr val="296B73"/>
                </a:solidFill>
                <a:latin typeface="Palatino Linotype" panose="02040502050505030304" pitchFamily="18" charset="0"/>
              </a:rPr>
              <a:t>très simple à utiliser</a:t>
            </a:r>
          </a:p>
        </p:txBody>
      </p:sp>
      <p:sp>
        <p:nvSpPr>
          <p:cNvPr id="12" name="ZoneTexte 11"/>
          <p:cNvSpPr txBox="1"/>
          <p:nvPr/>
        </p:nvSpPr>
        <p:spPr>
          <a:xfrm rot="20543068">
            <a:off x="577918" y="2373941"/>
            <a:ext cx="2813547" cy="681038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i="1" dirty="0">
                <a:solidFill>
                  <a:srgbClr val="C00000"/>
                </a:solidFill>
                <a:latin typeface="Palatino Linotype" panose="02040502050505030304" pitchFamily="18" charset="0"/>
              </a:rPr>
              <a:t>Pour </a:t>
            </a:r>
            <a:r>
              <a:rPr lang="fr-FR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s’inscrire dans un réseau avec des valeurs</a:t>
            </a:r>
          </a:p>
        </p:txBody>
      </p:sp>
      <p:sp>
        <p:nvSpPr>
          <p:cNvPr id="14" name="ZoneTexte 13"/>
          <p:cNvSpPr txBox="1"/>
          <p:nvPr/>
        </p:nvSpPr>
        <p:spPr>
          <a:xfrm rot="20532737">
            <a:off x="525932" y="3362331"/>
            <a:ext cx="2813547" cy="646986"/>
          </a:xfrm>
          <a:prstGeom prst="roundRect">
            <a:avLst/>
          </a:prstGeom>
          <a:noFill/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1600" dirty="0">
                <a:solidFill>
                  <a:srgbClr val="296B73"/>
                </a:solidFill>
                <a:latin typeface="Palatino Linotype" panose="02040502050505030304" pitchFamily="18" charset="0"/>
              </a:rPr>
              <a:t>Parce que c’est vraiment </a:t>
            </a:r>
          </a:p>
          <a:p>
            <a:pPr algn="ctr">
              <a:buClr>
                <a:srgbClr val="D8262E"/>
              </a:buClr>
              <a:buSzPct val="75000"/>
            </a:pPr>
            <a:r>
              <a:rPr lang="fr-FR" sz="1600" dirty="0">
                <a:solidFill>
                  <a:srgbClr val="296B73"/>
                </a:solidFill>
                <a:latin typeface="Palatino Linotype" panose="02040502050505030304" pitchFamily="18" charset="0"/>
              </a:rPr>
              <a:t>pas cher</a:t>
            </a:r>
          </a:p>
        </p:txBody>
      </p:sp>
      <p:sp>
        <p:nvSpPr>
          <p:cNvPr id="16" name="ZoneTexte 15"/>
          <p:cNvSpPr txBox="1"/>
          <p:nvPr/>
        </p:nvSpPr>
        <p:spPr>
          <a:xfrm rot="20430706">
            <a:off x="484736" y="5142903"/>
            <a:ext cx="2813547" cy="1191816"/>
          </a:xfrm>
          <a:prstGeom prst="roundRect">
            <a:avLst/>
          </a:prstGeom>
          <a:noFill/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1600" dirty="0">
                <a:solidFill>
                  <a:srgbClr val="296B73"/>
                </a:solidFill>
                <a:latin typeface="Palatino Linotype" panose="02040502050505030304" pitchFamily="18" charset="0"/>
              </a:rPr>
              <a:t>Parce que cela</a:t>
            </a:r>
          </a:p>
          <a:p>
            <a:pPr algn="ctr">
              <a:buClr>
                <a:srgbClr val="D8262E"/>
              </a:buClr>
              <a:buSzPct val="75000"/>
            </a:pPr>
            <a:r>
              <a:rPr lang="fr-FR" sz="1600" dirty="0">
                <a:solidFill>
                  <a:srgbClr val="296B73"/>
                </a:solidFill>
                <a:latin typeface="Palatino Linotype" panose="02040502050505030304" pitchFamily="18" charset="0"/>
              </a:rPr>
              <a:t> ne demande pas de compétences techniques particulières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046494" y="2981154"/>
            <a:ext cx="3136183" cy="2145268"/>
          </a:xfrm>
          <a:prstGeom prst="roundRect">
            <a:avLst/>
          </a:prstGeom>
          <a:solidFill>
            <a:srgbClr val="296B73"/>
          </a:solidFill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Pour rassembler toutes les données de contacts de mon projet à un seul endroit !!!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106127" y="5659587"/>
            <a:ext cx="6621507" cy="510778"/>
          </a:xfrm>
          <a:prstGeom prst="roundRect">
            <a:avLst/>
          </a:prstGeom>
          <a:solidFill>
            <a:srgbClr val="296B73"/>
          </a:solidFill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Pour être en ordre RGPD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046494" y="1125891"/>
            <a:ext cx="3228949" cy="1328023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Pour faire communauté autour de  mon projet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7498686" y="2504110"/>
            <a:ext cx="3288584" cy="1328023"/>
          </a:xfrm>
          <a:prstGeom prst="roundRect">
            <a:avLst/>
          </a:prstGeom>
          <a:solidFill>
            <a:srgbClr val="296B73"/>
          </a:solidFill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Pour mener des campagnes de soutien pratique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7498686" y="4081848"/>
            <a:ext cx="3204367" cy="1328023"/>
          </a:xfrm>
          <a:prstGeom prst="roundRect">
            <a:avLst/>
          </a:prstGeom>
          <a:solidFill>
            <a:srgbClr val="296B73"/>
          </a:solidFill>
          <a:ln w="28575">
            <a:solidFill>
              <a:srgbClr val="296B73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Pour mener des campagnes de soutien financier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7498686" y="1099229"/>
            <a:ext cx="3228949" cy="919401"/>
          </a:xfrm>
          <a:prstGeom prst="roundRect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buClr>
                <a:srgbClr val="D8262E"/>
              </a:buClr>
              <a:buSzPct val="75000"/>
            </a:pPr>
            <a:r>
              <a:rPr lang="fr-FR" sz="2400" dirty="0">
                <a:solidFill>
                  <a:schemeClr val="bg1"/>
                </a:solidFill>
                <a:latin typeface="Palatino Linotype" panose="02040502050505030304" pitchFamily="18" charset="0"/>
              </a:rPr>
              <a:t>Pour donner de la visibilité à mon projet</a:t>
            </a:r>
          </a:p>
        </p:txBody>
      </p:sp>
    </p:spTree>
    <p:extLst>
      <p:ext uri="{BB962C8B-B14F-4D97-AF65-F5344CB8AC3E}">
        <p14:creationId xmlns:p14="http://schemas.microsoft.com/office/powerpoint/2010/main" val="174676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</TotalTime>
  <Words>901</Words>
  <Application>Microsoft Office PowerPoint</Application>
  <PresentationFormat>Grand écran</PresentationFormat>
  <Paragraphs>161</Paragraphs>
  <Slides>23</Slides>
  <Notes>2</Notes>
  <HiddenSlides>0</HiddenSlides>
  <MMClips>1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Palatino Linotype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Comment ça marche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Tarif de la Datasphère – janvier 2023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CCFFMG</dc:creator>
  <cp:lastModifiedBy>CCFFMG</cp:lastModifiedBy>
  <cp:revision>129</cp:revision>
  <cp:lastPrinted>2021-09-14T08:52:08Z</cp:lastPrinted>
  <dcterms:created xsi:type="dcterms:W3CDTF">2021-09-08T09:04:50Z</dcterms:created>
  <dcterms:modified xsi:type="dcterms:W3CDTF">2023-01-27T16:30:20Z</dcterms:modified>
</cp:coreProperties>
</file>